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5151" y="1802587"/>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Steps/Phases of Community Development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3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897" y="1669507"/>
            <a:ext cx="10515600" cy="4351338"/>
          </a:xfrm>
        </p:spPr>
        <p:txBody>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Community </a:t>
            </a:r>
            <a:r>
              <a:rPr lang="en-US" dirty="0">
                <a:latin typeface="Times New Roman" panose="02020603050405020304" pitchFamily="18" charset="0"/>
                <a:cs typeface="Times New Roman" panose="02020603050405020304" pitchFamily="18" charset="0"/>
              </a:rPr>
              <a:t>development process involves four steps which represent those different skills, techniques and methods which enable a professional social worker to solve various existing and arising problems of the community in a highly successful manner. These steps are as follows:</a:t>
            </a:r>
          </a:p>
          <a:p>
            <a:endParaRPr lang="en-US" dirty="0"/>
          </a:p>
        </p:txBody>
      </p:sp>
    </p:spTree>
    <p:extLst>
      <p:ext uri="{BB962C8B-B14F-4D97-AF65-F5344CB8AC3E}">
        <p14:creationId xmlns:p14="http://schemas.microsoft.com/office/powerpoint/2010/main" val="326411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4963"/>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Study:</a:t>
            </a:r>
            <a:r>
              <a:rPr lang="en-US" dirty="0"/>
              <a:t/>
            </a:r>
            <a:br>
              <a:rPr lang="en-US" dirty="0"/>
            </a:br>
            <a:endParaRPr lang="en-US" dirty="0"/>
          </a:p>
        </p:txBody>
      </p:sp>
      <p:sp>
        <p:nvSpPr>
          <p:cNvPr id="3" name="Content Placeholder 2"/>
          <p:cNvSpPr>
            <a:spLocks noGrp="1"/>
          </p:cNvSpPr>
          <p:nvPr>
            <p:ph idx="1"/>
          </p:nvPr>
        </p:nvSpPr>
        <p:spPr>
          <a:xfrm>
            <a:off x="838200" y="1471961"/>
            <a:ext cx="10515600" cy="4705002"/>
          </a:xfrm>
        </p:spPr>
        <p:txBody>
          <a:bodyPr>
            <a:normAutofit lnSpcReduction="10000"/>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Study </a:t>
            </a:r>
            <a:r>
              <a:rPr lang="en-US" dirty="0">
                <a:latin typeface="Times New Roman" panose="02020603050405020304" pitchFamily="18" charset="0"/>
                <a:cs typeface="Times New Roman" panose="02020603050405020304" pitchFamily="18" charset="0"/>
              </a:rPr>
              <a:t>constitutes the </a:t>
            </a:r>
            <a:r>
              <a:rPr lang="en-US" b="1" dirty="0">
                <a:latin typeface="Times New Roman" panose="02020603050405020304" pitchFamily="18" charset="0"/>
                <a:cs typeface="Times New Roman" panose="02020603050405020304" pitchFamily="18" charset="0"/>
              </a:rPr>
              <a:t>first step </a:t>
            </a:r>
            <a:r>
              <a:rPr lang="en-US" dirty="0">
                <a:latin typeface="Times New Roman" panose="02020603050405020304" pitchFamily="18" charset="0"/>
                <a:cs typeface="Times New Roman" panose="02020603050405020304" pitchFamily="18" charset="0"/>
              </a:rPr>
              <a:t>of community development process. It forms the </a:t>
            </a:r>
            <a:r>
              <a:rPr lang="en-US" b="1" dirty="0">
                <a:latin typeface="Times New Roman" panose="02020603050405020304" pitchFamily="18" charset="0"/>
                <a:cs typeface="Times New Roman" panose="02020603050405020304" pitchFamily="18" charset="0"/>
              </a:rPr>
              <a:t>foundation for planning and execution</a:t>
            </a:r>
            <a:r>
              <a:rPr lang="en-US" dirty="0">
                <a:latin typeface="Times New Roman" panose="02020603050405020304" pitchFamily="18" charset="0"/>
                <a:cs typeface="Times New Roman" panose="02020603050405020304" pitchFamily="18" charset="0"/>
              </a:rPr>
              <a:t>. It is designed </a:t>
            </a:r>
            <a:r>
              <a:rPr lang="en-US" b="1" dirty="0">
                <a:latin typeface="Times New Roman" panose="02020603050405020304" pitchFamily="18" charset="0"/>
                <a:cs typeface="Times New Roman" panose="02020603050405020304" pitchFamily="18" charset="0"/>
              </a:rPr>
              <a:t>to discover and present</a:t>
            </a:r>
            <a:r>
              <a:rPr lang="en-US" dirty="0">
                <a:latin typeface="Times New Roman" panose="02020603050405020304" pitchFamily="18" charset="0"/>
                <a:cs typeface="Times New Roman" panose="02020603050405020304" pitchFamily="18" charset="0"/>
              </a:rPr>
              <a:t> a broad picture of the community with its social, economic, political and religious conditions, its needs, resources and problems. It is an important step in the sense that without having a picture of the community condition it is difficult to formulate a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of social advancement.</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it should be kept in mind that </a:t>
            </a:r>
            <a:r>
              <a:rPr lang="en-US" b="1" dirty="0">
                <a:latin typeface="Times New Roman" panose="02020603050405020304" pitchFamily="18" charset="0"/>
                <a:cs typeface="Times New Roman" panose="02020603050405020304" pitchFamily="18" charset="0"/>
              </a:rPr>
              <a:t>effective study </a:t>
            </a:r>
            <a:r>
              <a:rPr lang="en-US" dirty="0">
                <a:latin typeface="Times New Roman" panose="02020603050405020304" pitchFamily="18" charset="0"/>
                <a:cs typeface="Times New Roman" panose="02020603050405020304" pitchFamily="18" charset="0"/>
              </a:rPr>
              <a:t>of the community is possible only with the </a:t>
            </a:r>
            <a:r>
              <a:rPr lang="en-US" b="1" dirty="0">
                <a:latin typeface="Times New Roman" panose="02020603050405020304" pitchFamily="18" charset="0"/>
                <a:cs typeface="Times New Roman" panose="02020603050405020304" pitchFamily="18" charset="0"/>
              </a:rPr>
              <a:t>cooperation of its key persons</a:t>
            </a:r>
            <a:r>
              <a:rPr lang="en-US" dirty="0">
                <a:latin typeface="Times New Roman" panose="02020603050405020304" pitchFamily="18" charset="0"/>
                <a:cs typeface="Times New Roman" panose="02020603050405020304" pitchFamily="18" charset="0"/>
              </a:rPr>
              <a:t>. While the </a:t>
            </a:r>
            <a:r>
              <a:rPr lang="en-US" b="1" dirty="0">
                <a:latin typeface="Times New Roman" panose="02020603050405020304" pitchFamily="18" charset="0"/>
                <a:cs typeface="Times New Roman" panose="02020603050405020304" pitchFamily="18" charset="0"/>
              </a:rPr>
              <a:t>methods and techniques </a:t>
            </a:r>
            <a:r>
              <a:rPr lang="en-US" dirty="0">
                <a:latin typeface="Times New Roman" panose="02020603050405020304" pitchFamily="18" charset="0"/>
                <a:cs typeface="Times New Roman" panose="02020603050405020304" pitchFamily="18" charset="0"/>
              </a:rPr>
              <a:t>used in community survey are questionnaire, schedule, observation, interview, study of any relevant literature, journals, </a:t>
            </a:r>
            <a:r>
              <a:rPr lang="en-US" dirty="0" smtClean="0">
                <a:latin typeface="Times New Roman" panose="02020603050405020304" pitchFamily="18" charset="0"/>
                <a:cs typeface="Times New Roman" panose="02020603050405020304" pitchFamily="18" charset="0"/>
              </a:rPr>
              <a:t>census </a:t>
            </a:r>
            <a:r>
              <a:rPr lang="en-US" dirty="0">
                <a:latin typeface="Times New Roman" panose="02020603050405020304" pitchFamily="18" charset="0"/>
                <a:cs typeface="Times New Roman" panose="02020603050405020304" pitchFamily="18" charset="0"/>
              </a:rPr>
              <a:t>reports and other publications.</a:t>
            </a:r>
          </a:p>
          <a:p>
            <a:endParaRPr lang="en-US" dirty="0"/>
          </a:p>
        </p:txBody>
      </p:sp>
    </p:spTree>
    <p:extLst>
      <p:ext uri="{BB962C8B-B14F-4D97-AF65-F5344CB8AC3E}">
        <p14:creationId xmlns:p14="http://schemas.microsoft.com/office/powerpoint/2010/main" val="408622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660"/>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Planning:</a:t>
            </a:r>
            <a:r>
              <a:rPr lang="en-US" dirty="0"/>
              <a:t/>
            </a:r>
            <a:br>
              <a:rPr lang="en-US" dirty="0"/>
            </a:br>
            <a:endParaRPr lang="en-US" dirty="0"/>
          </a:p>
        </p:txBody>
      </p:sp>
      <p:sp>
        <p:nvSpPr>
          <p:cNvPr id="3" name="Content Placeholder 2"/>
          <p:cNvSpPr>
            <a:spLocks noGrp="1"/>
          </p:cNvSpPr>
          <p:nvPr>
            <p:ph idx="1"/>
          </p:nvPr>
        </p:nvSpPr>
        <p:spPr>
          <a:xfrm>
            <a:off x="838200" y="1371600"/>
            <a:ext cx="10515600" cy="4805363"/>
          </a:xfrm>
        </p:spPr>
        <p:txBody>
          <a:bodyPr>
            <a:normAutofit/>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Planning </a:t>
            </a:r>
            <a:r>
              <a:rPr lang="en-US" dirty="0">
                <a:latin typeface="Times New Roman" panose="02020603050405020304" pitchFamily="18" charset="0"/>
                <a:cs typeface="Times New Roman" panose="02020603050405020304" pitchFamily="18" charset="0"/>
              </a:rPr>
              <a:t>constitutes the </a:t>
            </a:r>
            <a:r>
              <a:rPr lang="en-US" b="1" dirty="0" smtClean="0">
                <a:latin typeface="Times New Roman" panose="02020603050405020304" pitchFamily="18" charset="0"/>
                <a:cs typeface="Times New Roman" panose="02020603050405020304" pitchFamily="18" charset="0"/>
              </a:rPr>
              <a:t>second step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community development process. It consists in the </a:t>
            </a:r>
            <a:r>
              <a:rPr lang="en-US" b="1" dirty="0">
                <a:latin typeface="Times New Roman" panose="02020603050405020304" pitchFamily="18" charset="0"/>
                <a:cs typeface="Times New Roman" panose="02020603050405020304" pitchFamily="18" charset="0"/>
              </a:rPr>
              <a:t>formulation of consistent ideas and policies and discipline of future course of action</a:t>
            </a:r>
            <a:r>
              <a:rPr lang="en-US" dirty="0">
                <a:latin typeface="Times New Roman" panose="02020603050405020304" pitchFamily="18" charset="0"/>
                <a:cs typeface="Times New Roman" panose="02020603050405020304" pitchFamily="18" charset="0"/>
              </a:rPr>
              <a:t>. It is necessary to avoid wastage of energy and resources.</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while planning any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of welfare, the community worker must keep in his/her mind the following important points:</a:t>
            </a:r>
          </a:p>
          <a:p>
            <a:pPr lvl="1" algn="just"/>
            <a:r>
              <a:rPr lang="en-US" sz="2800" dirty="0">
                <a:latin typeface="Times New Roman" panose="02020603050405020304" pitchFamily="18" charset="0"/>
                <a:cs typeface="Times New Roman" panose="02020603050405020304" pitchFamily="18" charset="0"/>
              </a:rPr>
              <a:t>Priority should be given to the felt and expressed needs of community people.</a:t>
            </a:r>
          </a:p>
          <a:p>
            <a:pPr lvl="1" algn="just"/>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program </a:t>
            </a:r>
            <a:r>
              <a:rPr lang="en-US" sz="2800" dirty="0">
                <a:latin typeface="Times New Roman" panose="02020603050405020304" pitchFamily="18" charset="0"/>
                <a:cs typeface="Times New Roman" panose="02020603050405020304" pitchFamily="18" charset="0"/>
              </a:rPr>
              <a:t>should be multipurpose to meet the manifold needs of the people.</a:t>
            </a:r>
          </a:p>
          <a:p>
            <a:pPr marL="0" indent="0">
              <a:buNone/>
            </a:pPr>
            <a:endParaRPr lang="en-US" dirty="0"/>
          </a:p>
        </p:txBody>
      </p:sp>
    </p:spTree>
    <p:extLst>
      <p:ext uri="{BB962C8B-B14F-4D97-AF65-F5344CB8AC3E}">
        <p14:creationId xmlns:p14="http://schemas.microsoft.com/office/powerpoint/2010/main" val="612770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48215"/>
            <a:ext cx="10515600" cy="5128748"/>
          </a:xfrm>
        </p:spPr>
        <p:txBody>
          <a:bodyPr>
            <a:normAutofit/>
          </a:bodyPr>
          <a:lstStyle/>
          <a:p>
            <a:pPr lvl="0" algn="just"/>
            <a:r>
              <a:rPr lang="en-US" dirty="0"/>
              <a:t>Readiness of community people to accept the </a:t>
            </a:r>
            <a:r>
              <a:rPr lang="en-US" dirty="0" err="1"/>
              <a:t>programme</a:t>
            </a:r>
            <a:r>
              <a:rPr lang="en-US" dirty="0"/>
              <a:t> should be considered.</a:t>
            </a:r>
          </a:p>
          <a:p>
            <a:pPr lvl="0" algn="just"/>
            <a:r>
              <a:rPr lang="en-US" dirty="0"/>
              <a:t>The </a:t>
            </a:r>
            <a:r>
              <a:rPr lang="en-US" dirty="0" smtClean="0"/>
              <a:t>program </a:t>
            </a:r>
            <a:r>
              <a:rPr lang="en-US" dirty="0"/>
              <a:t>should have consistency with over-all national policies.</a:t>
            </a:r>
          </a:p>
          <a:p>
            <a:pPr lvl="0" algn="just"/>
            <a:r>
              <a:rPr lang="en-US" dirty="0"/>
              <a:t>The </a:t>
            </a:r>
            <a:r>
              <a:rPr lang="en-US" dirty="0" smtClean="0"/>
              <a:t>program </a:t>
            </a:r>
            <a:r>
              <a:rPr lang="en-US" dirty="0"/>
              <a:t>should take into consideration the availability of resources and technical services necessary for its implementation.</a:t>
            </a:r>
          </a:p>
          <a:p>
            <a:pPr lvl="0" algn="just"/>
            <a:r>
              <a:rPr lang="en-US" dirty="0"/>
              <a:t>The first </a:t>
            </a:r>
            <a:r>
              <a:rPr lang="en-US" dirty="0" smtClean="0"/>
              <a:t>program </a:t>
            </a:r>
            <a:r>
              <a:rPr lang="en-US" dirty="0"/>
              <a:t>should have clear chance of success.</a:t>
            </a:r>
          </a:p>
          <a:p>
            <a:pPr lvl="0" algn="just"/>
            <a:r>
              <a:rPr lang="en-US" dirty="0"/>
              <a:t>The </a:t>
            </a:r>
            <a:r>
              <a:rPr lang="en-US" dirty="0" smtClean="0"/>
              <a:t>program </a:t>
            </a:r>
            <a:r>
              <a:rPr lang="en-US" dirty="0"/>
              <a:t>should support and be supported by other projects of the community.</a:t>
            </a:r>
          </a:p>
          <a:p>
            <a:pPr lvl="0" algn="just"/>
            <a:r>
              <a:rPr lang="en-US" dirty="0"/>
              <a:t>The </a:t>
            </a:r>
            <a:r>
              <a:rPr lang="en-US" dirty="0" smtClean="0"/>
              <a:t>program </a:t>
            </a:r>
            <a:r>
              <a:rPr lang="en-US" dirty="0"/>
              <a:t>which will utilize maximum </a:t>
            </a:r>
            <a:r>
              <a:rPr lang="en-US" dirty="0" err="1"/>
              <a:t>labour</a:t>
            </a:r>
            <a:r>
              <a:rPr lang="en-US" dirty="0"/>
              <a:t> power should be given priority.</a:t>
            </a:r>
          </a:p>
          <a:p>
            <a:endParaRPr lang="en-US" dirty="0"/>
          </a:p>
        </p:txBody>
      </p:sp>
    </p:spTree>
    <p:extLst>
      <p:ext uri="{BB962C8B-B14F-4D97-AF65-F5344CB8AC3E}">
        <p14:creationId xmlns:p14="http://schemas.microsoft.com/office/powerpoint/2010/main" val="15912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207"/>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3</a:t>
            </a:r>
            <a:r>
              <a:rPr lang="en-US" b="1" dirty="0">
                <a:latin typeface="Times New Roman" panose="02020603050405020304" pitchFamily="18" charset="0"/>
                <a:cs typeface="Times New Roman" panose="02020603050405020304" pitchFamily="18" charset="0"/>
              </a:rPr>
              <a:t>) Execution/Implementation:</a:t>
            </a:r>
            <a:r>
              <a:rPr lang="en-US" dirty="0"/>
              <a:t/>
            </a:r>
            <a:br>
              <a:rPr lang="en-US" dirty="0"/>
            </a:br>
            <a:endParaRPr lang="en-US" dirty="0"/>
          </a:p>
        </p:txBody>
      </p:sp>
      <p:sp>
        <p:nvSpPr>
          <p:cNvPr id="3" name="Content Placeholder 2"/>
          <p:cNvSpPr>
            <a:spLocks noGrp="1"/>
          </p:cNvSpPr>
          <p:nvPr>
            <p:ph idx="1"/>
          </p:nvPr>
        </p:nvSpPr>
        <p:spPr>
          <a:xfrm>
            <a:off x="838200" y="1471961"/>
            <a:ext cx="10515600" cy="4705002"/>
          </a:xfrm>
        </p:spPr>
        <p:txBody>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implies implementation of the plan in the practical field for the achievement of its objective. It is the stage where the </a:t>
            </a:r>
            <a:r>
              <a:rPr lang="en-US" b="1" dirty="0">
                <a:latin typeface="Times New Roman" panose="02020603050405020304" pitchFamily="18" charset="0"/>
                <a:cs typeface="Times New Roman" panose="02020603050405020304" pitchFamily="18" charset="0"/>
              </a:rPr>
              <a:t>actual </a:t>
            </a:r>
            <a:r>
              <a:rPr lang="en-US" b="1" dirty="0" smtClean="0">
                <a:latin typeface="Times New Roman" panose="02020603050405020304" pitchFamily="18" charset="0"/>
                <a:cs typeface="Times New Roman" panose="02020603050405020304" pitchFamily="18" charset="0"/>
              </a:rPr>
              <a:t>labor </a:t>
            </a:r>
            <a:r>
              <a:rPr lang="en-US" b="1" dirty="0">
                <a:latin typeface="Times New Roman" panose="02020603050405020304" pitchFamily="18" charset="0"/>
                <a:cs typeface="Times New Roman" panose="02020603050405020304" pitchFamily="18" charset="0"/>
              </a:rPr>
              <a:t>force </a:t>
            </a:r>
            <a:r>
              <a:rPr lang="en-US" dirty="0">
                <a:latin typeface="Times New Roman" panose="02020603050405020304" pitchFamily="18" charset="0"/>
                <a:cs typeface="Times New Roman" panose="02020603050405020304" pitchFamily="18" charset="0"/>
              </a:rPr>
              <a:t>of the community can be </a:t>
            </a:r>
            <a:r>
              <a:rPr lang="en-US" b="1" dirty="0">
                <a:latin typeface="Times New Roman" panose="02020603050405020304" pitchFamily="18" charset="0"/>
                <a:cs typeface="Times New Roman" panose="02020603050405020304" pitchFamily="18" charset="0"/>
              </a:rPr>
              <a:t>involved in welfare activity</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in the execution of the plan the </a:t>
            </a:r>
            <a:r>
              <a:rPr lang="en-US" b="1" dirty="0">
                <a:latin typeface="Times New Roman" panose="02020603050405020304" pitchFamily="18" charset="0"/>
                <a:cs typeface="Times New Roman" panose="02020603050405020304" pitchFamily="18" charset="0"/>
              </a:rPr>
              <a:t>existing administrative unit of the community should be consulted</a:t>
            </a:r>
            <a:r>
              <a:rPr lang="en-US" dirty="0">
                <a:latin typeface="Times New Roman" panose="02020603050405020304" pitchFamily="18" charset="0"/>
                <a:cs typeface="Times New Roman" panose="02020603050405020304" pitchFamily="18" charset="0"/>
              </a:rPr>
              <a:t>. Because formation of new administrative unit is costly. Rather in that case the achievement of main objective of community development or maximum benefit out of human resources, will not be possible. Secondly, it may create conflict between the old and new administrative units which may hinder the successful implementation of the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So it is better to adjust to the existing administrative set up as far as possible.</a:t>
            </a:r>
          </a:p>
          <a:p>
            <a:endParaRPr lang="en-US" dirty="0"/>
          </a:p>
        </p:txBody>
      </p:sp>
    </p:spTree>
    <p:extLst>
      <p:ext uri="{BB962C8B-B14F-4D97-AF65-F5344CB8AC3E}">
        <p14:creationId xmlns:p14="http://schemas.microsoft.com/office/powerpoint/2010/main" val="223013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3812"/>
          </a:xfrm>
        </p:spPr>
        <p:txBody>
          <a:bodyPr>
            <a:normAutofit fontScale="90000"/>
          </a:bodyPr>
          <a:lstStyle/>
          <a:p>
            <a:r>
              <a:rPr lang="en-US" b="1" dirty="0" smtClean="0"/>
              <a:t/>
            </a:r>
            <a:br>
              <a:rPr lang="en-US" b="1" dirty="0" smtClean="0"/>
            </a:br>
            <a:r>
              <a:rPr lang="en-US" b="1" dirty="0" smtClean="0">
                <a:latin typeface="Times New Roman" panose="02020603050405020304" pitchFamily="18" charset="0"/>
                <a:cs typeface="Times New Roman" panose="02020603050405020304" pitchFamily="18" charset="0"/>
              </a:rPr>
              <a:t>4</a:t>
            </a:r>
            <a:r>
              <a:rPr lang="en-US" b="1" dirty="0">
                <a:latin typeface="Times New Roman" panose="02020603050405020304" pitchFamily="18" charset="0"/>
                <a:cs typeface="Times New Roman" panose="02020603050405020304" pitchFamily="18" charset="0"/>
              </a:rPr>
              <a:t>) Evaluation:</a:t>
            </a:r>
            <a:r>
              <a:rPr lang="en-US" dirty="0"/>
              <a:t/>
            </a:r>
            <a:br>
              <a:rPr lang="en-US" dirty="0"/>
            </a:br>
            <a:endParaRPr lang="en-US" dirty="0"/>
          </a:p>
        </p:txBody>
      </p:sp>
      <p:sp>
        <p:nvSpPr>
          <p:cNvPr id="3" name="Content Placeholder 2"/>
          <p:cNvSpPr>
            <a:spLocks noGrp="1"/>
          </p:cNvSpPr>
          <p:nvPr>
            <p:ph idx="1"/>
          </p:nvPr>
        </p:nvSpPr>
        <p:spPr>
          <a:xfrm>
            <a:off x="838200" y="1393902"/>
            <a:ext cx="10515600" cy="5096108"/>
          </a:xfrm>
        </p:spPr>
        <p:txBody>
          <a:bodyPr>
            <a:normAutofit fontScale="92500" lnSpcReduction="10000"/>
          </a:bodyPr>
          <a:lstStyle/>
          <a:p>
            <a:pPr marL="0" indent="0" algn="just">
              <a:buNone/>
            </a:pPr>
            <a:r>
              <a:rPr lang="en-US" dirty="0" smtClean="0"/>
              <a:t>	</a:t>
            </a:r>
            <a:r>
              <a:rPr lang="en-US"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final stage </a:t>
            </a:r>
            <a:r>
              <a:rPr lang="en-US" dirty="0">
                <a:latin typeface="Times New Roman" panose="02020603050405020304" pitchFamily="18" charset="0"/>
                <a:cs typeface="Times New Roman" panose="02020603050405020304" pitchFamily="18" charset="0"/>
              </a:rPr>
              <a:t>of the community development process is evaluation. It consists </a:t>
            </a:r>
            <a:r>
              <a:rPr lang="en-US" b="1" dirty="0">
                <a:latin typeface="Times New Roman" panose="02020603050405020304" pitchFamily="18" charset="0"/>
                <a:cs typeface="Times New Roman" panose="02020603050405020304" pitchFamily="18" charset="0"/>
              </a:rPr>
              <a:t>in studying and assessing the strengths and weaknesses </a:t>
            </a:r>
            <a:r>
              <a:rPr lang="en-US" dirty="0">
                <a:latin typeface="Times New Roman" panose="02020603050405020304" pitchFamily="18" charset="0"/>
                <a:cs typeface="Times New Roman" panose="02020603050405020304" pitchFamily="18" charset="0"/>
              </a:rPr>
              <a:t>of the </a:t>
            </a:r>
            <a:r>
              <a:rPr lang="en-US" dirty="0" smtClean="0">
                <a:latin typeface="Times New Roman" panose="02020603050405020304" pitchFamily="18" charset="0"/>
                <a:cs typeface="Times New Roman" panose="02020603050405020304" pitchFamily="18" charset="0"/>
              </a:rPr>
              <a:t>program.</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seeks to study how far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has met the needs of people and whether it needs modification in view of the existing conditions of the community. How much response is given to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by the local people, to what extent they have shown their </a:t>
            </a:r>
            <a:r>
              <a:rPr lang="en-US" dirty="0" err="1" smtClean="0">
                <a:latin typeface="Times New Roman" panose="02020603050405020304" pitchFamily="18" charset="0"/>
                <a:cs typeface="Times New Roman" panose="02020603050405020304" pitchFamily="18" charset="0"/>
              </a:rPr>
              <a:t>dignation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indignation to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and is the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completed within the planned time and resources? All such questions are answered during this stage so that the best results may be ensured.</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if this </a:t>
            </a:r>
            <a:r>
              <a:rPr lang="en-US" dirty="0" smtClean="0">
                <a:latin typeface="Times New Roman" panose="02020603050405020304" pitchFamily="18" charset="0"/>
                <a:cs typeface="Times New Roman" panose="02020603050405020304" pitchFamily="18" charset="0"/>
              </a:rPr>
              <a:t>evaluation </a:t>
            </a:r>
            <a:r>
              <a:rPr lang="en-US" dirty="0">
                <a:latin typeface="Times New Roman" panose="02020603050405020304" pitchFamily="18" charset="0"/>
                <a:cs typeface="Times New Roman" panose="02020603050405020304" pitchFamily="18" charset="0"/>
              </a:rPr>
              <a:t>is conducted carefully, worker will face very few difficulties or short comings in the next </a:t>
            </a:r>
            <a:r>
              <a:rPr lang="en-US" dirty="0" smtClean="0">
                <a:latin typeface="Times New Roman" panose="02020603050405020304" pitchFamily="18" charset="0"/>
                <a:cs typeface="Times New Roman" panose="02020603050405020304" pitchFamily="18" charset="0"/>
              </a:rPr>
              <a:t>program. </a:t>
            </a:r>
            <a:r>
              <a:rPr lang="en-US" dirty="0">
                <a:latin typeface="Times New Roman" panose="02020603050405020304" pitchFamily="18" charset="0"/>
                <a:cs typeface="Times New Roman" panose="02020603050405020304" pitchFamily="18" charset="0"/>
              </a:rPr>
              <a:t>Therefore, it must be conducted by every social worker after the completion of every welfare </a:t>
            </a:r>
            <a:r>
              <a:rPr lang="en-US" dirty="0" smtClean="0">
                <a:latin typeface="Times New Roman" panose="02020603050405020304" pitchFamily="18" charset="0"/>
                <a:cs typeface="Times New Roman" panose="02020603050405020304" pitchFamily="18" charset="0"/>
              </a:rPr>
              <a:t>program.</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638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81</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Steps/Phases of Community Development </vt:lpstr>
      <vt:lpstr>PowerPoint Presentation</vt:lpstr>
      <vt:lpstr> 1) Study: </vt:lpstr>
      <vt:lpstr> 2) Planning: </vt:lpstr>
      <vt:lpstr>PowerPoint Presentation</vt:lpstr>
      <vt:lpstr> 3) Execution/Implementation: </vt:lpstr>
      <vt:lpstr> 4) Evaluation: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Steps/Phases of Community Development </dc:title>
  <dc:creator>Acer</dc:creator>
  <cp:lastModifiedBy>Acer</cp:lastModifiedBy>
  <cp:revision>3</cp:revision>
  <dcterms:created xsi:type="dcterms:W3CDTF">2020-05-13T00:49:33Z</dcterms:created>
  <dcterms:modified xsi:type="dcterms:W3CDTF">2020-05-13T01:00:47Z</dcterms:modified>
</cp:coreProperties>
</file>